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handoutMasterIdLst>
    <p:handoutMasterId r:id="rId12"/>
  </p:handoutMasterIdLst>
  <p:sldIdLst>
    <p:sldId id="317" r:id="rId2"/>
    <p:sldId id="368" r:id="rId3"/>
    <p:sldId id="357" r:id="rId4"/>
    <p:sldId id="363" r:id="rId5"/>
    <p:sldId id="369" r:id="rId6"/>
    <p:sldId id="370" r:id="rId7"/>
    <p:sldId id="367" r:id="rId8"/>
    <p:sldId id="366" r:id="rId9"/>
    <p:sldId id="286" r:id="rId10"/>
  </p:sldIdLst>
  <p:sldSz cx="9144000" cy="6858000" type="screen4x3"/>
  <p:notesSz cx="6797675" cy="99282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00"/>
    <a:srgbClr val="FFFF00"/>
    <a:srgbClr val="FFFFFF"/>
    <a:srgbClr val="808080"/>
    <a:srgbClr val="5F5F5F"/>
    <a:srgbClr val="DBEFF9"/>
    <a:srgbClr val="FF6600"/>
    <a:srgbClr val="FF99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4" autoAdjust="0"/>
    <p:restoredTop sz="94671" autoAdjust="0"/>
  </p:normalViewPr>
  <p:slideViewPr>
    <p:cSldViewPr>
      <p:cViewPr>
        <p:scale>
          <a:sx n="100" d="100"/>
          <a:sy n="100" d="100"/>
        </p:scale>
        <p:origin x="-1248" y="6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58" y="-108"/>
      </p:cViewPr>
      <p:guideLst>
        <p:guide orient="horz" pos="3127"/>
        <p:guide pos="2141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>
        <c:manualLayout>
          <c:layoutTarget val="inner"/>
          <c:xMode val="edge"/>
          <c:yMode val="edge"/>
          <c:x val="0.12042383727914606"/>
          <c:y val="4.0054170710729184E-2"/>
          <c:w val="0.87957616272085382"/>
          <c:h val="0.57572911488293921"/>
        </c:manualLayout>
      </c:layout>
      <c:bar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2015 г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</c:dPt>
          <c:dPt>
            <c:idx val="6"/>
          </c:dPt>
          <c:dPt>
            <c:idx val="7"/>
          </c:dPt>
          <c:dPt>
            <c:idx val="9"/>
            <c:spPr>
              <a:solidFill>
                <a:srgbClr val="00B050"/>
              </a:solidFill>
            </c:spPr>
          </c:dPt>
          <c:dLbls>
            <c:dLbl>
              <c:idx val="7"/>
              <c:layout>
                <c:manualLayout>
                  <c:x val="-1.4338966853728085E-3"/>
                  <c:y val="0"/>
                </c:manualLayout>
              </c:layout>
              <c:showVal val="1"/>
            </c:dLbl>
            <c:txPr>
              <a:bodyPr/>
              <a:lstStyle/>
              <a:p>
                <a:pPr>
                  <a:defRPr sz="2000" b="1">
                    <a:solidFill>
                      <a:srgbClr val="000000"/>
                    </a:solidFill>
                  </a:defRPr>
                </a:pPr>
                <a:endParaRPr lang="ru-RU"/>
              </a:p>
            </c:txPr>
            <c:showVal val="1"/>
          </c:dLbls>
          <c:cat>
            <c:strRef>
              <c:f>Лист1!$A$2:$A$12</c:f>
              <c:strCache>
                <c:ptCount val="10"/>
                <c:pt idx="0">
                  <c:v>г.Горячий ключ</c:v>
                </c:pt>
                <c:pt idx="1">
                  <c:v>Крымский</c:v>
                </c:pt>
                <c:pt idx="2">
                  <c:v>Темрюкский</c:v>
                </c:pt>
                <c:pt idx="3">
                  <c:v>Апшеронский</c:v>
                </c:pt>
                <c:pt idx="4">
                  <c:v>Новороссийск</c:v>
                </c:pt>
                <c:pt idx="5">
                  <c:v>Кущевский</c:v>
                </c:pt>
                <c:pt idx="6">
                  <c:v>Староминский</c:v>
                </c:pt>
                <c:pt idx="7">
                  <c:v>г.Сочи</c:v>
                </c:pt>
                <c:pt idx="8">
                  <c:v>Тихорецкой</c:v>
                </c:pt>
                <c:pt idx="9">
                  <c:v>Среднекревой показатель</c:v>
                </c:pt>
              </c:strCache>
            </c:str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11.4</c:v>
                </c:pt>
                <c:pt idx="1">
                  <c:v>19.399999999999999</c:v>
                </c:pt>
                <c:pt idx="2">
                  <c:v>19.899999999999999</c:v>
                </c:pt>
                <c:pt idx="3">
                  <c:v>20.9</c:v>
                </c:pt>
                <c:pt idx="4">
                  <c:v>21.3</c:v>
                </c:pt>
                <c:pt idx="5">
                  <c:v>23.1</c:v>
                </c:pt>
                <c:pt idx="6" formatCode="0.0">
                  <c:v>23.8</c:v>
                </c:pt>
                <c:pt idx="7" formatCode="0.0">
                  <c:v>24.4</c:v>
                </c:pt>
                <c:pt idx="8" formatCode="0.0">
                  <c:v>25.3</c:v>
                </c:pt>
                <c:pt idx="9">
                  <c:v>87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cat>
            <c:strRef>
              <c:f>Лист1!$A$2:$A$12</c:f>
              <c:strCache>
                <c:ptCount val="10"/>
                <c:pt idx="0">
                  <c:v>г.Горячий ключ</c:v>
                </c:pt>
                <c:pt idx="1">
                  <c:v>Крымский</c:v>
                </c:pt>
                <c:pt idx="2">
                  <c:v>Темрюкский</c:v>
                </c:pt>
                <c:pt idx="3">
                  <c:v>Апшеронский</c:v>
                </c:pt>
                <c:pt idx="4">
                  <c:v>Новороссийск</c:v>
                </c:pt>
                <c:pt idx="5">
                  <c:v>Кущевский</c:v>
                </c:pt>
                <c:pt idx="6">
                  <c:v>Староминский</c:v>
                </c:pt>
                <c:pt idx="7">
                  <c:v>г.Сочи</c:v>
                </c:pt>
                <c:pt idx="8">
                  <c:v>Тихорецкой</c:v>
                </c:pt>
                <c:pt idx="9">
                  <c:v>Среднекревой показатель</c:v>
                </c:pt>
              </c:strCache>
            </c:strRef>
          </c:cat>
          <c:val>
            <c:numRef>
              <c:f>Лист1!$C$2:$C$12</c:f>
              <c:numCache>
                <c:formatCode>General</c:formatCode>
                <c:ptCount val="11"/>
              </c:numCache>
            </c:numRef>
          </c:val>
        </c:ser>
        <c:dLbls/>
        <c:axId val="71816320"/>
        <c:axId val="71817856"/>
      </c:barChart>
      <c:catAx>
        <c:axId val="71816320"/>
        <c:scaling>
          <c:orientation val="minMax"/>
        </c:scaling>
        <c:axPos val="b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71817856"/>
        <c:crosses val="autoZero"/>
        <c:auto val="1"/>
        <c:lblAlgn val="ctr"/>
        <c:lblOffset val="100"/>
      </c:catAx>
      <c:valAx>
        <c:axId val="71817856"/>
        <c:scaling>
          <c:orientation val="minMax"/>
          <c:max val="90"/>
        </c:scaling>
        <c:axPos val="l"/>
        <c:majorGridlines/>
        <c:numFmt formatCode="General" sourceLinked="1"/>
        <c:tickLblPos val="nextTo"/>
        <c:crossAx val="71816320"/>
        <c:crosses val="autoZero"/>
        <c:crossBetween val="between"/>
      </c:valAx>
    </c:plotArea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522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522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39BCDA63-888A-45A5-AB0E-96ADA2662D1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128063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443" y="0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81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2525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1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81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0091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81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86DF2EA-65F5-432A-A50D-EE24ADE82741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4806513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86DF2EA-65F5-432A-A50D-EE24ADE82741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32601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Титульный слайд">
    <p:bg bwMode="gray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1" name="Rectangle 29"/>
          <p:cNvSpPr>
            <a:spLocks noChangeArrowheads="1"/>
          </p:cNvSpPr>
          <p:nvPr/>
        </p:nvSpPr>
        <p:spPr bwMode="hidden">
          <a:xfrm rot="-21600000">
            <a:off x="0" y="4830763"/>
            <a:ext cx="9170988" cy="1809750"/>
          </a:xfrm>
          <a:prstGeom prst="rect">
            <a:avLst/>
          </a:prstGeom>
          <a:gradFill rotWithShape="1">
            <a:gsLst>
              <a:gs pos="0">
                <a:srgbClr val="000066">
                  <a:gamma/>
                  <a:tint val="0"/>
                  <a:invGamma/>
                  <a:alpha val="0"/>
                </a:srgbClr>
              </a:gs>
              <a:gs pos="50000">
                <a:srgbClr val="000066">
                  <a:alpha val="50000"/>
                </a:srgbClr>
              </a:gs>
              <a:gs pos="100000">
                <a:srgbClr val="000066">
                  <a:gamma/>
                  <a:tint val="0"/>
                  <a:invGamma/>
                  <a:alpha val="0"/>
                </a:srgbClr>
              </a:gs>
            </a:gsLst>
            <a:lin ang="540000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02" name="Rectangle 30"/>
          <p:cNvSpPr>
            <a:spLocks noChangeArrowheads="1"/>
          </p:cNvSpPr>
          <p:nvPr/>
        </p:nvSpPr>
        <p:spPr bwMode="gray">
          <a:xfrm>
            <a:off x="0" y="5291138"/>
            <a:ext cx="9144000" cy="876300"/>
          </a:xfrm>
          <a:prstGeom prst="rect">
            <a:avLst/>
          </a:prstGeom>
          <a:gradFill rotWithShape="1">
            <a:gsLst>
              <a:gs pos="0">
                <a:schemeClr val="tx1">
                  <a:alpha val="27000"/>
                </a:schemeClr>
              </a:gs>
              <a:gs pos="100000">
                <a:schemeClr val="tx1">
                  <a:gamma/>
                  <a:shade val="72941"/>
                  <a:invGamma/>
                  <a:alpha val="89999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3104" name="Oval 32"/>
          <p:cNvSpPr>
            <a:spLocks noChangeArrowheads="1"/>
          </p:cNvSpPr>
          <p:nvPr/>
        </p:nvSpPr>
        <p:spPr bwMode="gray">
          <a:xfrm>
            <a:off x="201613" y="4481513"/>
            <a:ext cx="1133475" cy="1157287"/>
          </a:xfrm>
          <a:prstGeom prst="ellipse">
            <a:avLst/>
          </a:prstGeom>
          <a:blipFill dpi="0" rotWithShape="1">
            <a:blip r:embed="rId3" cstate="print"/>
            <a:srcRect/>
            <a:stretch>
              <a:fillRect/>
            </a:stretch>
          </a:blipFill>
          <a:ln w="38100">
            <a:solidFill>
              <a:srgbClr val="FFFFFF"/>
            </a:solidFill>
            <a:round/>
            <a:headEnd/>
            <a:tailEnd/>
          </a:ln>
          <a:effectLst>
            <a:outerShdw dist="7184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3105" name="Oval 33"/>
          <p:cNvSpPr>
            <a:spLocks noChangeArrowheads="1"/>
          </p:cNvSpPr>
          <p:nvPr/>
        </p:nvSpPr>
        <p:spPr bwMode="gray">
          <a:xfrm>
            <a:off x="1562100" y="4481513"/>
            <a:ext cx="1133475" cy="1157287"/>
          </a:xfrm>
          <a:prstGeom prst="ellipse">
            <a:avLst/>
          </a:prstGeom>
          <a:blipFill dpi="0" rotWithShape="1">
            <a:blip r:embed="rId4" cstate="print"/>
            <a:srcRect/>
            <a:stretch>
              <a:fillRect/>
            </a:stretch>
          </a:blipFill>
          <a:ln w="38100">
            <a:solidFill>
              <a:srgbClr val="FFFFFF"/>
            </a:solidFill>
            <a:round/>
            <a:headEnd/>
            <a:tailEnd/>
          </a:ln>
          <a:effectLst>
            <a:outerShdw dist="71842" dir="2700000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pic>
        <p:nvPicPr>
          <p:cNvPr id="3106" name="Picture 34" descr="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>
            <a:off x="-2184400" y="2366963"/>
            <a:ext cx="11312525" cy="11890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07" name="Picture 35" descr="6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>
            <a:off x="-1909763" y="2227263"/>
            <a:ext cx="12458701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108" name="Picture 36" descr="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>
            <a:off x="-1981200" y="2257425"/>
            <a:ext cx="13104813" cy="172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 bwMode="gray">
          <a:xfrm>
            <a:off x="201613" y="5181600"/>
            <a:ext cx="8688387" cy="1066800"/>
          </a:xfrm>
        </p:spPr>
        <p:txBody>
          <a:bodyPr/>
          <a:lstStyle>
            <a:lvl1pPr algn="r">
              <a:defRPr sz="4600"/>
            </a:lvl1pPr>
          </a:lstStyle>
          <a:p>
            <a:pPr lvl="0"/>
            <a:r>
              <a:rPr lang="ru-RU" noProof="0" smtClean="0"/>
              <a:t>Образец заголовка</a:t>
            </a:r>
            <a:endParaRPr lang="en-US" noProof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886200" y="6210300"/>
            <a:ext cx="5003800" cy="533400"/>
          </a:xfrm>
        </p:spPr>
        <p:txBody>
          <a:bodyPr/>
          <a:lstStyle>
            <a:lvl1pPr marL="0" indent="0" algn="r">
              <a:buFontTx/>
              <a:buNone/>
              <a:defRPr sz="1600" i="1">
                <a:latin typeface="Times New Roman" pitchFamily="18" charset="0"/>
              </a:defRPr>
            </a:lvl1pPr>
          </a:lstStyle>
          <a:p>
            <a:pPr lvl="0"/>
            <a:r>
              <a:rPr lang="ru-RU" noProof="0" smtClean="0"/>
              <a:t>Образец подзаголовка</a:t>
            </a:r>
            <a:endParaRPr lang="en-US" noProof="0" smtClean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457200" y="6389688"/>
            <a:ext cx="1600200" cy="3317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262188" y="6389688"/>
            <a:ext cx="1828800" cy="3317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4343400" y="6389688"/>
            <a:ext cx="1447800" cy="331787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26C2D609-B663-417D-9E6C-FC0D1D04F4DF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3110" name="Picture 38" descr="1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>
            <a:off x="1371600" y="381000"/>
            <a:ext cx="6019800" cy="456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113" name="Text Box 41"/>
          <p:cNvSpPr txBox="1">
            <a:spLocks noChangeArrowheads="1"/>
          </p:cNvSpPr>
          <p:nvPr/>
        </p:nvSpPr>
        <p:spPr bwMode="black">
          <a:xfrm>
            <a:off x="76200" y="95250"/>
            <a:ext cx="1303338" cy="42703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rgbClr val="000000">
                <a:alpha val="50000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sz="2200">
                <a:solidFill>
                  <a:srgbClr val="FFFFFF"/>
                </a:solidFill>
                <a:latin typeface="Arial Black" pitchFamily="34" charset="0"/>
              </a:rPr>
              <a:t>L/O/G/O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1" presetClass="path" presetSubtype="0" repeatCount="indefinite" accel="50000" decel="5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5E-6 -0.01389 C 0.00209 -0.01713 0.01198 -0.05301 0.03698 -0.05069 C 0.07501 -0.04722 0.08994 -0.02176 0.12501 -0.04722 C 0.14705 -0.06204 0.17292 -0.1 0.19202 -0.09907 C 0.23507 -0.09792 0.24393 -0.0588 0.24393 -0.02292 C 0.24497 0.02778 0.18907 0.07037 0.12101 0.075 C 0.05209 0.07847 -0.00503 0.02431 5E-6 -0.01389 Z " pathEditMode="relative" rAng="0" ptsTypes="fffffff">
                                      <p:cBhvr>
                                        <p:cTn id="9" dur="5000" fill="hold"/>
                                        <p:tgtEl>
                                          <p:spTgt spid="310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7" y="30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9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3.61111E-6 -4.81481E-6 C -0.01198 0.01413 -0.03299 0.03426 -0.05799 0.03426 C -0.09497 0.03426 -0.125 0.01343 -0.125 -0.01319 C -0.125 -0.02199 -0.12205 -0.02986 -0.11598 -0.0368 C -0.11702 -0.0368 3.61111E-6 -0.14259 3.61111E-6 -0.14375 C 3.61111E-6 -0.14259 0.11701 -0.0368 0.11597 -0.0368 C 0.12205 -0.02986 0.125 -0.02199 0.125 -0.01319 C 0.125 0.01343 0.09496 0.03426 0.05694 0.03426 C 0.03298 0.03426 0.01198 0.01413 3.61111E-6 -4.81481E-6 Z " pathEditMode="relative" rAng="10800000" ptsTypes="fffffffff">
                                      <p:cBhvr>
                                        <p:cTn id="11" dur="5000" fill="hold"/>
                                        <p:tgtEl>
                                          <p:spTgt spid="310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2" presetClass="path" presetSubtype="0" repeatCount="indefinite" accel="50000" decel="5000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Motion origin="layout" path="M 0.18923 -0.00463 C 0.16666 0.04329 0.13246 0.07338 0.09461 0.07338 C 0.05677 0.07338 0.02274 0.04329 3.61111E-6 -0.00463 C 0.02274 -0.05254 0.05677 -0.08287 0.09461 -0.08287 C 0.13246 -0.08287 0.16666 -0.05254 0.18923 -0.00463 Z " pathEditMode="relative" rAng="10800000" ptsTypes="fffff">
                                      <p:cBhvr>
                                        <p:cTn id="13" dur="5000" fill="hold"/>
                                        <p:tgtEl>
                                          <p:spTgt spid="310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2" y="0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700"/>
                                        <p:tgtEl>
                                          <p:spTgt spid="3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9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8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8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4" dur="18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37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800"/>
                                        <p:tgtEl>
                                          <p:spTgt spid="3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800"/>
                                        <p:tgtEl>
                                          <p:spTgt spid="3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01" grpId="0" animBg="1"/>
      <p:bldP spid="3102" grpId="0" animBg="1"/>
      <p:bldP spid="3104" grpId="0" animBg="1"/>
      <p:bldP spid="3105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5F37F2-36EB-4E9A-B802-E32F1A17C5B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487509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932AF7F-4860-4DB9-9DC9-A18A0667346A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1285339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70849B3-2E77-4759-B797-DCB16153AF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7058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0DBEBC5-F05B-4341-AFB3-AD71B4342F97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038821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DCAB363-2FA2-4E37-AEC8-82EB2668A36C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05619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359C20-415C-4349-BC5F-0EEAFEC112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535691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07DE90F-6DF6-44DA-B9DB-AC6D7EA1205E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622638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43B344-DC7C-46C5-AED3-18185AF7FCE9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232864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699B57-5E27-4E65-9EF7-A0F16F75968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35176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47650"/>
            <a:ext cx="2057400" cy="587851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47650"/>
            <a:ext cx="6019800" cy="587851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EC06A7-4134-4365-ACA7-44E453A84AC4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375191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7650"/>
            <a:ext cx="5943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C7482CC8-4C00-480D-A826-0FDE1BC3105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4218855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7650"/>
            <a:ext cx="5943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таблицы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ED672997-4558-477C-8159-8B7F526F3F45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77144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chart" preserve="1">
  <p:cSld name="Заголовок и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7650"/>
            <a:ext cx="5943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иаграмма 2"/>
          <p:cNvSpPr>
            <a:spLocks noGrp="1"/>
          </p:cNvSpPr>
          <p:nvPr>
            <p:ph type="chart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ru-RU" smtClean="0"/>
              <a:t>Вставка диаграммы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fld id="{70F591E3-C6A0-492A-B993-9D08E792457D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68205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6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jpe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20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ltGray">
      <p:bgPr>
        <a:blipFill dpi="0" rotWithShape="0">
          <a:blip r:embed="rId16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1" name="Rectangle 17"/>
          <p:cNvSpPr>
            <a:spLocks noChangeArrowheads="1"/>
          </p:cNvSpPr>
          <p:nvPr/>
        </p:nvSpPr>
        <p:spPr bwMode="ltGray">
          <a:xfrm>
            <a:off x="0" y="487363"/>
            <a:ext cx="9144000" cy="727075"/>
          </a:xfrm>
          <a:prstGeom prst="rect">
            <a:avLst/>
          </a:prstGeom>
          <a:gradFill rotWithShape="1">
            <a:gsLst>
              <a:gs pos="0">
                <a:schemeClr val="tx1">
                  <a:gamma/>
                  <a:shade val="72941"/>
                  <a:invGamma/>
                  <a:alpha val="67999"/>
                </a:schemeClr>
              </a:gs>
              <a:gs pos="100000">
                <a:schemeClr val="tx1">
                  <a:alpha val="27000"/>
                </a:schemeClr>
              </a:gs>
            </a:gsLst>
            <a:lin ang="0" scaled="1"/>
          </a:gra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3" name="Oval 19"/>
          <p:cNvSpPr>
            <a:spLocks noChangeArrowheads="1"/>
          </p:cNvSpPr>
          <p:nvPr/>
        </p:nvSpPr>
        <p:spPr bwMode="gray">
          <a:xfrm>
            <a:off x="6457950" y="211138"/>
            <a:ext cx="1133475" cy="1157287"/>
          </a:xfrm>
          <a:prstGeom prst="ellipse">
            <a:avLst/>
          </a:prstGeom>
          <a:blipFill dpi="0" rotWithShape="1">
            <a:blip r:embed="rId17" cstate="print"/>
            <a:srcRect/>
            <a:stretch>
              <a:fillRect/>
            </a:stretch>
          </a:blipFill>
          <a:ln w="38100">
            <a:solidFill>
              <a:srgbClr val="FFFFFF"/>
            </a:solidFill>
            <a:round/>
            <a:headEnd/>
            <a:tailEnd/>
          </a:ln>
          <a:effectLst>
            <a:outerShdw dist="81320" dir="3080412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044" name="Oval 20"/>
          <p:cNvSpPr>
            <a:spLocks noChangeArrowheads="1"/>
          </p:cNvSpPr>
          <p:nvPr/>
        </p:nvSpPr>
        <p:spPr bwMode="gray">
          <a:xfrm>
            <a:off x="7848600" y="211138"/>
            <a:ext cx="1133475" cy="1157287"/>
          </a:xfrm>
          <a:prstGeom prst="ellipse">
            <a:avLst/>
          </a:prstGeom>
          <a:blipFill dpi="0" rotWithShape="1">
            <a:blip r:embed="rId18" cstate="print"/>
            <a:srcRect/>
            <a:stretch>
              <a:fillRect/>
            </a:stretch>
          </a:blipFill>
          <a:ln w="38100">
            <a:solidFill>
              <a:srgbClr val="FFFFFF"/>
            </a:solidFill>
            <a:round/>
            <a:headEnd/>
            <a:tailEnd/>
          </a:ln>
          <a:effectLst>
            <a:outerShdw dist="81320" dir="3080412" algn="ctr" rotWithShape="0">
              <a:srgbClr val="000000">
                <a:alpha val="50000"/>
              </a:srgbClr>
            </a:outer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black">
          <a:xfrm>
            <a:off x="457200" y="247650"/>
            <a:ext cx="5943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fld id="{6B6E077D-73DB-495C-A0A2-91D3F672622A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46" name="Picture 22" descr="5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>
            <a:off x="-2198688" y="5727700"/>
            <a:ext cx="11341101" cy="979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7" name="Picture 23" descr="6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>
            <a:off x="-1909763" y="5588000"/>
            <a:ext cx="12458701" cy="1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48" name="Picture 24" descr="6"/>
          <p:cNvPicPr>
            <a:picLocks noChangeAspect="1" noChangeArrowheads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gray">
          <a:xfrm>
            <a:off x="-1981200" y="5418138"/>
            <a:ext cx="13104813" cy="142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200"/>
                                        <p:tgtEl>
                                          <p:spTgt spid="10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900"/>
                                        <p:tgtEl>
                                          <p:spTgt spid="10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1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0.01389 C 0.00209 -0.01713 0.01198 -0.05301 0.03698 -0.05069 C 0.07501 -0.04722 0.08994 -0.02176 0.12501 -0.04722 C 0.14705 -0.06204 0.17292 -0.1 0.19202 -0.09907 C 0.23507 -0.09792 0.24393 -0.0588 0.24393 -0.02292 C 0.24497 0.02778 0.18907 0.07037 0.12101 0.075 C 0.05209 0.07847 -0.00503 0.02431 5E-6 -0.01389 Z " pathEditMode="relative" rAng="0" ptsTypes="fffffff">
                                      <p:cBhvr>
                                        <p:cTn id="17" dur="5000" fill="hold"/>
                                        <p:tgtEl>
                                          <p:spTgt spid="10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997" y="301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9" presetClass="path" presetSubtype="0" repeatCount="360" accel="50000" decel="5000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animMotion origin="layout" path="M 3.61111E-6 -4.81481E-6 C -0.01198 0.01413 -0.03299 0.03426 -0.05799 0.03426 C -0.09497 0.03426 -0.125 0.01343 -0.125 -0.01319 C -0.125 -0.02199 -0.12205 -0.02986 -0.11598 -0.0368 C -0.11702 -0.0368 3.61111E-6 -0.14259 3.61111E-6 -0.14375 C 3.61111E-6 -0.14259 0.11701 -0.0368 0.11597 -0.0368 C 0.12205 -0.02986 0.125 -0.02199 0.125 -0.01319 C 0.125 0.01343 0.09496 0.03426 0.05694 0.03426 C 0.03298 0.03426 0.01198 0.01413 3.61111E-6 -4.81481E-6 Z " pathEditMode="relative" rAng="10800000" ptsTypes="fffffffff">
                                      <p:cBhvr>
                                        <p:cTn id="19" dur="5000" fill="hold"/>
                                        <p:tgtEl>
                                          <p:spTgt spid="10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463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2" presetClass="path" presetSubtype="0" repeatCount="129" accel="50000" decel="5000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animMotion origin="layout" path="M 0.18923 -0.00463 C 0.16666 0.04329 0.13246 0.07338 0.09461 0.07338 C 0.05677 0.07338 0.02274 0.04329 3.61111E-6 -0.00463 C 0.02274 -0.05254 0.05677 -0.08287 0.09461 -0.08287 C 0.13246 -0.08287 0.16666 -0.05254 0.18923 -0.00463 Z " pathEditMode="relative" rAng="10800000" ptsTypes="fffff">
                                      <p:cBhvr>
                                        <p:cTn id="21" dur="12444" fill="hold"/>
                                        <p:tgtEl>
                                          <p:spTgt spid="10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6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43" grpId="0" animBg="1"/>
      <p:bldP spid="1044" grpId="0" animBg="1"/>
      <p:bldP spid="1026" grpId="0"/>
    </p:bldLst>
  </p:timing>
  <p:txStyles>
    <p:titleStyle>
      <a:lvl1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har char="–"/>
        <a:defRPr sz="2800">
          <a:solidFill>
            <a:srgbClr val="000000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har char="•"/>
        <a:defRPr sz="2400">
          <a:solidFill>
            <a:srgbClr val="000000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rgbClr val="000000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3375"/>
            <a:ext cx="7772400" cy="2808288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ru-RU" sz="4000" dirty="0">
                <a:solidFill>
                  <a:srgbClr val="000000"/>
                </a:solidFill>
                <a:latin typeface="Times New Roman" pitchFamily="18" charset="0"/>
              </a:rPr>
              <a:t>Выявление туберкулеза у лиц, состоящих на учете у врачей психиатров-наркологов</a:t>
            </a:r>
            <a:endParaRPr lang="ru-RU" sz="4000" dirty="0" smtClean="0">
              <a:solidFill>
                <a:srgbClr val="000000"/>
              </a:solidFill>
              <a:latin typeface="Times New Roman" pitchFamily="18" charset="0"/>
            </a:endParaRPr>
          </a:p>
        </p:txBody>
      </p:sp>
      <p:sp>
        <p:nvSpPr>
          <p:cNvPr id="3075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4213" y="3284538"/>
            <a:ext cx="7991475" cy="295275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ru-RU" sz="2400" b="1" dirty="0" smtClean="0"/>
              <a:t>Главный врач ГБУЗ «Клинический противотуберкулёзный диспансер» министерства здравоохранения Краснодарского края, главный внештатный фтизиатр министерства здравоохранения Краснодарского края</a:t>
            </a:r>
            <a:endParaRPr lang="ru-RU" b="1" dirty="0" smtClean="0"/>
          </a:p>
          <a:p>
            <a:pPr eaLnBrk="1" hangingPunct="1">
              <a:lnSpc>
                <a:spcPct val="90000"/>
              </a:lnSpc>
            </a:pPr>
            <a:r>
              <a:rPr lang="ru-RU" b="1" i="1" dirty="0" smtClean="0"/>
              <a:t>Шевченко Наталья Петровна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4294967295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8FE2DE88-3E56-4B37-9B69-4590520DBF17}" type="slidenum">
              <a:rPr lang="ru-RU"/>
              <a:pPr>
                <a:defRPr/>
              </a:pPr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80106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785395"/>
          </a:xfrm>
        </p:spPr>
        <p:txBody>
          <a:bodyPr/>
          <a:lstStyle/>
          <a:p>
            <a:r>
              <a:rPr lang="ru-RU" sz="2800" dirty="0"/>
              <a:t>Постановление Главного государственного санитарного врача РФ от 22 октября 2013г №60 «Об утверждении санитарно-эпидемиологических правил СП 3.1.2.3114-13 « Профилактика туберкулеза</a:t>
            </a:r>
            <a:r>
              <a:rPr lang="ru-RU" sz="2800" dirty="0" smtClean="0"/>
              <a:t>»</a:t>
            </a:r>
          </a:p>
          <a:p>
            <a:r>
              <a:rPr lang="ru-RU" sz="2800" dirty="0"/>
              <a:t>Методические рекомендации Министерства здравоохранения РФ от 20 июля 2007 г №5589-РХ «Организация выявления больных туберкулезом в амбулаторно-поликлинических и больничных учреждениях» (</a:t>
            </a:r>
            <a:r>
              <a:rPr lang="ru-RU" sz="2800" dirty="0" err="1"/>
              <a:t>Хальфин</a:t>
            </a:r>
            <a:r>
              <a:rPr lang="ru-RU" sz="2800" dirty="0"/>
              <a:t> Р.А.)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25826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548680"/>
            <a:ext cx="6707088" cy="841970"/>
          </a:xfrm>
        </p:spPr>
        <p:txBody>
          <a:bodyPr/>
          <a:lstStyle/>
          <a:p>
            <a:r>
              <a:rPr lang="ru-RU" sz="2800" dirty="0">
                <a:solidFill>
                  <a:srgbClr val="FF0000"/>
                </a:solidFill>
              </a:rPr>
              <a:t>СП 3.1.2.3114-13 « Профилактика туберкулеза»</a:t>
            </a:r>
            <a:r>
              <a:rPr lang="ru-RU" sz="2800" dirty="0">
                <a:solidFill>
                  <a:srgbClr val="000000"/>
                </a:solidFill>
              </a:rPr>
              <a:t/>
            </a:r>
            <a:br>
              <a:rPr lang="ru-RU" sz="2800" dirty="0">
                <a:solidFill>
                  <a:srgbClr val="000000"/>
                </a:solidFill>
              </a:rPr>
            </a:br>
            <a:endParaRPr lang="ru-RU" sz="2800" dirty="0">
              <a:solidFill>
                <a:srgbClr val="0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268760"/>
            <a:ext cx="8229600" cy="5589240"/>
          </a:xfrm>
        </p:spPr>
        <p:txBody>
          <a:bodyPr/>
          <a:lstStyle/>
          <a:p>
            <a:pPr marL="0" indent="0">
              <a:buNone/>
            </a:pPr>
            <a:r>
              <a:rPr lang="ru-RU" sz="2800" b="1" u="sng" dirty="0"/>
              <a:t>По эпидемическим показаниям - </a:t>
            </a:r>
            <a:r>
              <a:rPr lang="ru-RU" sz="2800" b="1" u="sng" dirty="0" smtClean="0"/>
              <a:t>2 </a:t>
            </a:r>
            <a:r>
              <a:rPr lang="ru-RU" sz="2800" b="1" u="sng" dirty="0"/>
              <a:t>раз в год</a:t>
            </a:r>
            <a:r>
              <a:rPr lang="ru-RU" sz="2800" b="1" u="sng" dirty="0" smtClean="0"/>
              <a:t>:</a:t>
            </a:r>
          </a:p>
          <a:p>
            <a:pPr marL="0" indent="0">
              <a:buNone/>
            </a:pPr>
            <a:endParaRPr lang="ru-RU" sz="2800" dirty="0"/>
          </a:p>
          <a:p>
            <a:r>
              <a:rPr lang="ru-RU" sz="2800" dirty="0" smtClean="0"/>
              <a:t>пациенты</a:t>
            </a:r>
            <a:r>
              <a:rPr lang="ru-RU" sz="2800" dirty="0"/>
              <a:t>, состоящие на диспансерном учете в наркологических и психиатрических учреждениях;</a:t>
            </a:r>
          </a:p>
          <a:p>
            <a:r>
              <a:rPr lang="ru-RU" sz="2800" dirty="0" smtClean="0"/>
              <a:t>лица</a:t>
            </a:r>
            <a:r>
              <a:rPr lang="ru-RU" sz="2800" dirty="0"/>
              <a:t>, состоящие в группе профилактического наркологического учета в связи с употреблением </a:t>
            </a:r>
            <a:r>
              <a:rPr lang="ru-RU" sz="2800" dirty="0" err="1"/>
              <a:t>психоактивных</a:t>
            </a:r>
            <a:r>
              <a:rPr lang="ru-RU" sz="2800" dirty="0"/>
              <a:t> веществ и препаратов;</a:t>
            </a:r>
          </a:p>
          <a:p>
            <a:endParaRPr lang="ru-RU" sz="2000" dirty="0"/>
          </a:p>
          <a:p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954-EB0E-46A4-99D9-631E0AC4A763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0112367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548680"/>
            <a:ext cx="6707088" cy="841970"/>
          </a:xfrm>
        </p:spPr>
        <p:txBody>
          <a:bodyPr/>
          <a:lstStyle/>
          <a:p>
            <a:r>
              <a:rPr lang="ru-RU" sz="2800" dirty="0">
                <a:solidFill>
                  <a:srgbClr val="FF0000"/>
                </a:solidFill>
              </a:rPr>
              <a:t>СП 3.1.2.3114-13 « Профилактика туберкулеза»</a:t>
            </a:r>
            <a:r>
              <a:rPr lang="ru-RU" sz="2800" dirty="0">
                <a:solidFill>
                  <a:srgbClr val="000000"/>
                </a:solidFill>
              </a:rPr>
              <a:t/>
            </a:r>
            <a:br>
              <a:rPr lang="ru-RU" sz="2800" dirty="0">
                <a:solidFill>
                  <a:srgbClr val="000000"/>
                </a:solidFill>
              </a:rPr>
            </a:br>
            <a:endParaRPr lang="ru-RU" sz="2800" dirty="0">
              <a:solidFill>
                <a:srgbClr val="000000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268760"/>
            <a:ext cx="8686800" cy="5589240"/>
          </a:xfrm>
        </p:spPr>
        <p:txBody>
          <a:bodyPr/>
          <a:lstStyle/>
          <a:p>
            <a:pPr marL="0" indent="0">
              <a:buNone/>
            </a:pPr>
            <a:r>
              <a:rPr lang="ru-RU" sz="2800" b="1" u="sng" dirty="0"/>
              <a:t>Во внеочередном порядке </a:t>
            </a:r>
            <a:r>
              <a:rPr lang="ru-RU" sz="2800" b="1" u="sng" dirty="0" smtClean="0"/>
              <a:t>проходят:</a:t>
            </a:r>
          </a:p>
          <a:p>
            <a:r>
              <a:rPr lang="ru-RU" sz="2400" dirty="0"/>
              <a:t>лица, обратившиеся в медицинские организации за медицинской помощью с подозрением на заболевание туберкулезом;</a:t>
            </a:r>
          </a:p>
          <a:p>
            <a:r>
              <a:rPr lang="ru-RU" sz="2400" dirty="0" smtClean="0"/>
              <a:t>лица</a:t>
            </a:r>
            <a:r>
              <a:rPr lang="ru-RU" sz="2400" dirty="0"/>
              <a:t>, обратившиеся за медицинской помощью в амбулаторно-поликлинические учреждения, поступающие на стационарное лечение, и </a:t>
            </a:r>
            <a:r>
              <a:rPr lang="ru-RU" sz="2400" dirty="0" smtClean="0"/>
              <a:t>лица, </a:t>
            </a:r>
            <a:r>
              <a:rPr lang="ru-RU" sz="2400" dirty="0"/>
              <a:t>находящимися на стационарном лечении, если с даты последнего профилактического обследования на туберкулез прошло более года (при экстренном поступлении пациентов на стационарное лечение, профилактическое обследование на туберкулез, по возможности, проводится в условиях стационара);</a:t>
            </a:r>
          </a:p>
          <a:p>
            <a:endParaRPr lang="ru-RU" sz="2000" dirty="0"/>
          </a:p>
          <a:p>
            <a:endParaRPr lang="ru-RU" sz="2000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B68954-EB0E-46A4-99D9-631E0AC4A763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394893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z="800" dirty="0"/>
          </a:p>
        </p:txBody>
      </p:sp>
      <p:sp>
        <p:nvSpPr>
          <p:cNvPr id="6" name="object 3"/>
          <p:cNvSpPr/>
          <p:nvPr/>
        </p:nvSpPr>
        <p:spPr>
          <a:xfrm>
            <a:off x="251521" y="1412776"/>
            <a:ext cx="8712968" cy="51125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251523" y="1556792"/>
          <a:ext cx="8892478" cy="5064990"/>
        </p:xfrm>
        <a:graphic>
          <a:graphicData uri="http://schemas.openxmlformats.org/drawingml/2006/table">
            <a:tbl>
              <a:tblPr/>
              <a:tblGrid>
                <a:gridCol w="1756542"/>
                <a:gridCol w="698903"/>
                <a:gridCol w="1015885"/>
                <a:gridCol w="1349875"/>
                <a:gridCol w="607676"/>
                <a:gridCol w="618500"/>
                <a:gridCol w="698903"/>
                <a:gridCol w="618500"/>
                <a:gridCol w="1527694"/>
              </a:tblGrid>
              <a:tr h="115829">
                <a:tc gridSpan="9">
                  <a:txBody>
                    <a:bodyPr/>
                    <a:lstStyle/>
                    <a:p>
                      <a:pPr algn="ctr" fontAlgn="ctr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2898" marR="2898" marT="289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81301"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3 ) продолжение взаимодействия с министерством социального развития и семейной политики Краснодарского края в вопросах профилактики туберкулеза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постоянно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Охват профилактическими медицинскими обследованиями на туберкулез лиц из социальных групп риска до 50% в каждом субъекте РФ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3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министерство здравоохранения Краснодарского края совместно с министерством социального развития и семейной политики Краснодарского края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9790"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4) проведение  обследования  на туберкулез проживающих в ГБУ "Краснодарский центр социальной адаптации для лиц без определенного места жительства и занятий» 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ежемесячно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 них лиц БОМЖ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человек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120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министерство здравоохранения Краснодарского края совместно с министерством социального развития и семейной политики Краснодарского края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9168"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5) мониторинг флюорографического обследования лиц, состоящих на учете у нарколога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ежемесячно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из них лиц состоящих на учете у нарколога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человек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27103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27237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Д.А. Любченко  - главный врач ГБУЗ "Наркологический диспансер"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6B9B8"/>
                    </a:solidFill>
                  </a:tcPr>
                </a:tc>
              </a:tr>
              <a:tr h="203668"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6) совершенствование работы с ФСИН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постоянно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 них лиц в течение последнего года освободившихся из учреждений ФСИН 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человек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8499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t"/>
                      <a:r>
                        <a:rPr lang="ru-RU" sz="500" b="1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8200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А.Е. Задорожнюк - Начальник ФКУЗ  МСЧ-23 ФСИН России по Краснодарскому краю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2176"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6.1 мониторинг флюорографического обследования лиц, находящихся в местах лишения свободы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ежемесячно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66739"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6.2 преемственность в наблюдении за больными туберкулезом, освободившимся из учреждений ФСИН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постоянно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933480"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7) организация взаимодействия с департаментом труда и занятости Краснодарского края, с центрами занятости в муниципальных образованиях  края по флюорографическому обследованию лиц, состоящих на учете более 6 месяцев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 февраля 2015 ежемесячно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 них безработных более 6 мес.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человек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102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134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 департамент труда и занятости    Краснодарского края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64905"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8) мониторинг флюорографического обследования лиц, состоящих на учете у психиатра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постоянно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из них лиц состоящих на учете у психиатра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человек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20019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21338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Е.О. Бойко - главный врач ГБУЗ "Специализированная клиническая психиатрическая больница № 1",                  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7934"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Совершенствование ранней диагностики туберкулеза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2898" marR="2898" marT="2898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Доля  больных туберкулезом, выявленных активно среди всех больных туберкулезом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проценты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61,6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61,8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5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 </a:t>
                      </a:r>
                    </a:p>
                  </a:txBody>
                  <a:tcPr marL="2898" marR="2898" marT="2898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П</a:t>
            </a:r>
            <a:r>
              <a:rPr lang="ru-RU" dirty="0" smtClean="0"/>
              <a:t>риказ </a:t>
            </a:r>
            <a:r>
              <a:rPr lang="ru-RU" dirty="0"/>
              <a:t>министерства здравоохранения Краснодарского края от 06.03.2015 № 1148 «О мониторинге профилактического обследования на туберкулез лиц из социальных групп риска и профилактического лечения от туберкулеза ВИЧ-инфицированных в Краснодарском крае» </a:t>
            </a:r>
          </a:p>
        </p:txBody>
      </p:sp>
    </p:spTree>
    <p:extLst>
      <p:ext uri="{BB962C8B-B14F-4D97-AF65-F5344CB8AC3E}">
        <p14:creationId xmlns:p14="http://schemas.microsoft.com/office/powerpoint/2010/main" xmlns="" val="39437194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6264696" cy="1417638"/>
          </a:xfrm>
        </p:spPr>
        <p:txBody>
          <a:bodyPr>
            <a:noAutofit/>
          </a:bodyPr>
          <a:lstStyle/>
          <a:p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Муниципальные образования, имеющие низкие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показатели 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охвата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профосмотрами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 туберкулёз лиц, состоящих на учете у врачей-наркологов за 10 </a:t>
            </a:r>
            <a:r>
              <a:rPr lang="ru-RU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мес</a:t>
            </a:r>
            <a:r>
              <a:rPr lang="ru-RU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2015 года.</a:t>
            </a:r>
            <a:endParaRPr lang="ru-RU" sz="2400" dirty="0">
              <a:solidFill>
                <a:srgbClr val="000000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007388513"/>
              </p:ext>
            </p:extLst>
          </p:nvPr>
        </p:nvGraphicFramePr>
        <p:xfrm>
          <a:off x="179512" y="1484784"/>
          <a:ext cx="8856984" cy="51845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26566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4000">
        <p14:vortex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>
                                            <p:graphicEl>
                                              <a:chart seriesIdx="-4" categoryIdx="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>
                                            <p:graphicEl>
                                              <a:chart seriesIdx="-4" categoryIdx="1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>
                                            <p:graphicEl>
                                              <a:chart seriesIdx="-4" categoryIdx="2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">
                                            <p:graphicEl>
                                              <a:chart seriesIdx="-4" categoryIdx="3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graphicEl>
                                              <a:chart seriesIdx="-4" categoryIdx="4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graphicEl>
                                              <a:chart seriesIdx="-4" categoryIdx="5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">
                                            <p:graphicEl>
                                              <a:chart seriesIdx="-4" categoryIdx="6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>
                                            <p:graphicEl>
                                              <a:chart seriesIdx="-4" categoryIdx="7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chart seriesIdx="-4" categoryIdx="8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">
                                            <p:graphicEl>
                                              <a:chart seriesIdx="-4" categoryIdx="9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chart seriesIdx="-4" categoryIdx="10" bldStep="category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Chart bld="category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5" name="Rectangle 5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ru-RU" sz="3600" dirty="0" smtClean="0">
                <a:solidFill>
                  <a:srgbClr val="000000"/>
                </a:solidFill>
              </a:rPr>
              <a:t>Борьба с туберкулезом продолжается</a:t>
            </a:r>
            <a:endParaRPr lang="en-US" sz="3600" dirty="0">
              <a:solidFill>
                <a:srgbClr val="000000"/>
              </a:solidFill>
            </a:endParaRP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Министерство здравоохранения Краснодарского края 2015 год</a:t>
            </a:r>
            <a:endParaRPr lang="en-US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144420" y="2348880"/>
            <a:ext cx="8999580" cy="11079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600" dirty="0">
                <a:solidFill>
                  <a:srgbClr val="000000"/>
                </a:solidFill>
              </a:rPr>
              <a:t>Спасибо за внимание!</a:t>
            </a:r>
            <a:endParaRPr lang="ru-RU" sz="6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573TGp_research_light_ani">
  <a:themeElements>
    <a:clrScheme name="Default Design 2">
      <a:dk1>
        <a:srgbClr val="0052A4"/>
      </a:dk1>
      <a:lt1>
        <a:srgbClr val="FFFFFF"/>
      </a:lt1>
      <a:dk2>
        <a:srgbClr val="DBEFF9"/>
      </a:dk2>
      <a:lt2>
        <a:srgbClr val="808080"/>
      </a:lt2>
      <a:accent1>
        <a:srgbClr val="5A87BE"/>
      </a:accent1>
      <a:accent2>
        <a:srgbClr val="DC5270"/>
      </a:accent2>
      <a:accent3>
        <a:srgbClr val="FFFFFF"/>
      </a:accent3>
      <a:accent4>
        <a:srgbClr val="00458B"/>
      </a:accent4>
      <a:accent5>
        <a:srgbClr val="B5C3DB"/>
      </a:accent5>
      <a:accent6>
        <a:srgbClr val="C74965"/>
      </a:accent6>
      <a:hlink>
        <a:srgbClr val="53B630"/>
      </a:hlink>
      <a:folHlink>
        <a:srgbClr val="D45F48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2E3038"/>
        </a:dk1>
        <a:lt1>
          <a:srgbClr val="FFFFFF"/>
        </a:lt1>
        <a:dk2>
          <a:srgbClr val="DDDDDD"/>
        </a:dk2>
        <a:lt2>
          <a:srgbClr val="808080"/>
        </a:lt2>
        <a:accent1>
          <a:srgbClr val="5ECC4C"/>
        </a:accent1>
        <a:accent2>
          <a:srgbClr val="DE4A98"/>
        </a:accent2>
        <a:accent3>
          <a:srgbClr val="FFFFFF"/>
        </a:accent3>
        <a:accent4>
          <a:srgbClr val="26272E"/>
        </a:accent4>
        <a:accent5>
          <a:srgbClr val="B6E2B2"/>
        </a:accent5>
        <a:accent6>
          <a:srgbClr val="C94289"/>
        </a:accent6>
        <a:hlink>
          <a:srgbClr val="B89642"/>
        </a:hlink>
        <a:folHlink>
          <a:srgbClr val="4EA4C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52A4"/>
        </a:dk1>
        <a:lt1>
          <a:srgbClr val="FFFFFF"/>
        </a:lt1>
        <a:dk2>
          <a:srgbClr val="DBEFF9"/>
        </a:dk2>
        <a:lt2>
          <a:srgbClr val="808080"/>
        </a:lt2>
        <a:accent1>
          <a:srgbClr val="5A87BE"/>
        </a:accent1>
        <a:accent2>
          <a:srgbClr val="DC5270"/>
        </a:accent2>
        <a:accent3>
          <a:srgbClr val="FFFFFF"/>
        </a:accent3>
        <a:accent4>
          <a:srgbClr val="00458B"/>
        </a:accent4>
        <a:accent5>
          <a:srgbClr val="B5C3DB"/>
        </a:accent5>
        <a:accent6>
          <a:srgbClr val="C74965"/>
        </a:accent6>
        <a:hlink>
          <a:srgbClr val="53B630"/>
        </a:hlink>
        <a:folHlink>
          <a:srgbClr val="D45F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85218F"/>
        </a:dk1>
        <a:lt1>
          <a:srgbClr val="FFFFFF"/>
        </a:lt1>
        <a:dk2>
          <a:srgbClr val="F9DBF3"/>
        </a:dk2>
        <a:lt2>
          <a:srgbClr val="808080"/>
        </a:lt2>
        <a:accent1>
          <a:srgbClr val="9461CD"/>
        </a:accent1>
        <a:accent2>
          <a:srgbClr val="4E8DDA"/>
        </a:accent2>
        <a:accent3>
          <a:srgbClr val="FFFFFF"/>
        </a:accent3>
        <a:accent4>
          <a:srgbClr val="711B79"/>
        </a:accent4>
        <a:accent5>
          <a:srgbClr val="C8B7E3"/>
        </a:accent5>
        <a:accent6>
          <a:srgbClr val="467FC5"/>
        </a:accent6>
        <a:hlink>
          <a:srgbClr val="3FBB83"/>
        </a:hlink>
        <a:folHlink>
          <a:srgbClr val="C98C4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573TGp_research_light_ani</Template>
  <TotalTime>1621</TotalTime>
  <Words>580</Words>
  <Application>Microsoft Office PowerPoint</Application>
  <PresentationFormat>Экран (4:3)</PresentationFormat>
  <Paragraphs>81</Paragraphs>
  <Slides>9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573TGp_research_light_ani</vt:lpstr>
      <vt:lpstr>Выявление туберкулеза у лиц, состоящих на учете у врачей психиатров-наркологов</vt:lpstr>
      <vt:lpstr>Слайд 2</vt:lpstr>
      <vt:lpstr>СП 3.1.2.3114-13 « Профилактика туберкулеза» </vt:lpstr>
      <vt:lpstr>СП 3.1.2.3114-13 « Профилактика туберкулеза» </vt:lpstr>
      <vt:lpstr>Слайд 5</vt:lpstr>
      <vt:lpstr>Слайд 6</vt:lpstr>
      <vt:lpstr>Слайд 7</vt:lpstr>
      <vt:lpstr>Муниципальные образования, имеющие низкие показатели охвата профосмотрами на туберкулёз лиц, состоящих на учете у врачей-наркологов за 10 мес 2015 года.</vt:lpstr>
      <vt:lpstr>Борьба с туберкулезом продолжается</vt:lpstr>
    </vt:vector>
  </TitlesOfParts>
  <Company>*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ThemeGallery PowerTemplate</dc:title>
  <dc:creator>User</dc:creator>
  <cp:lastModifiedBy>User_2</cp:lastModifiedBy>
  <cp:revision>168</cp:revision>
  <cp:lastPrinted>2015-05-14T07:44:45Z</cp:lastPrinted>
  <dcterms:created xsi:type="dcterms:W3CDTF">2015-01-15T12:21:29Z</dcterms:created>
  <dcterms:modified xsi:type="dcterms:W3CDTF">2015-11-06T05:35:28Z</dcterms:modified>
</cp:coreProperties>
</file>